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621293866044522"/>
          <c:y val="4.4861391929187228E-2"/>
          <c:w val="0.81930348984154755"/>
          <c:h val="0.49522521505368028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HIV</c:v>
                </c:pt>
              </c:strCache>
            </c:strRef>
          </c:tx>
          <c:cat>
            <c:strRef>
              <c:f>Sheet1!$B$1:$F$1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9313</c:v>
                </c:pt>
                <c:pt idx="1">
                  <c:v>12520</c:v>
                </c:pt>
                <c:pt idx="2">
                  <c:v>12520</c:v>
                </c:pt>
                <c:pt idx="3">
                  <c:v>17900</c:v>
                </c:pt>
                <c:pt idx="4">
                  <c:v>18700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OST</c:v>
                </c:pt>
              </c:strCache>
            </c:strRef>
          </c:tx>
          <c:cat>
            <c:strRef>
              <c:f>Sheet1!$B$1:$F$1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Sheet1!$B$3:$F$3</c:f>
              <c:numCache>
                <c:formatCode>_-* #,##0.00_-;\-* #,##0.00_-;_-* "-"??_-;_-@_-</c:formatCode>
                <c:ptCount val="5"/>
                <c:pt idx="0">
                  <c:v>8457.2000000000007</c:v>
                </c:pt>
                <c:pt idx="1">
                  <c:v>12150</c:v>
                </c:pt>
                <c:pt idx="2">
                  <c:v>11392</c:v>
                </c:pt>
                <c:pt idx="3">
                  <c:v>15402</c:v>
                </c:pt>
                <c:pt idx="4">
                  <c:v>15402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Prevention of Vertical Transmission</c:v>
                </c:pt>
              </c:strCache>
            </c:strRef>
          </c:tx>
          <c:cat>
            <c:strRef>
              <c:f>Sheet1!$B$1:$F$1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Sheet1!$B$4:$F$4</c:f>
              <c:numCache>
                <c:formatCode>_-* #,##0.00_-;\-* #,##0.00_-;_-* "-"??_-;_-@_-</c:formatCode>
                <c:ptCount val="5"/>
                <c:pt idx="0">
                  <c:v>379</c:v>
                </c:pt>
                <c:pt idx="1">
                  <c:v>374</c:v>
                </c:pt>
                <c:pt idx="2">
                  <c:v>374</c:v>
                </c:pt>
                <c:pt idx="3">
                  <c:v>374</c:v>
                </c:pt>
                <c:pt idx="4">
                  <c:v>374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Safe Blood </c:v>
                </c:pt>
              </c:strCache>
            </c:strRef>
          </c:tx>
          <c:cat>
            <c:strRef>
              <c:f>Sheet1!$B$1:$F$1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Sheet1!$B$5:$F$5</c:f>
              <c:numCache>
                <c:formatCode>_-* #,##0.00_-;\-* #,##0.00_-;_-* "-"??_-;_-@_-</c:formatCode>
                <c:ptCount val="5"/>
                <c:pt idx="0">
                  <c:v>1473.7</c:v>
                </c:pt>
                <c:pt idx="1">
                  <c:v>1800</c:v>
                </c:pt>
                <c:pt idx="2">
                  <c:v>1800</c:v>
                </c:pt>
                <c:pt idx="3">
                  <c:v>1900</c:v>
                </c:pt>
                <c:pt idx="4">
                  <c:v>1900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Screening for Army Requirts </c:v>
                </c:pt>
              </c:strCache>
            </c:strRef>
          </c:tx>
          <c:cat>
            <c:strRef>
              <c:f>Sheet1!$B$1:$F$1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Sheet1!$B$6:$F$6</c:f>
              <c:numCache>
                <c:formatCode>_-* #,##0.00_-;\-* #,##0.00_-;_-* "-"??_-;_-@_-</c:formatCode>
                <c:ptCount val="5"/>
                <c:pt idx="0">
                  <c:v>6.4</c:v>
                </c:pt>
                <c:pt idx="1">
                  <c:v>6.4</c:v>
                </c:pt>
                <c:pt idx="2">
                  <c:v>6.4</c:v>
                </c:pt>
                <c:pt idx="3">
                  <c:v>6.4</c:v>
                </c:pt>
                <c:pt idx="4">
                  <c:v>6.4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Palliative care</c:v>
                </c:pt>
              </c:strCache>
            </c:strRef>
          </c:tx>
          <c:cat>
            <c:strRef>
              <c:f>Sheet1!$B$1:$F$1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Sheet1!$B$7:$F$7</c:f>
              <c:numCache>
                <c:formatCode>_-* #,##0.00_-;\-* #,##0.00_-;_-* "-"??_-;_-@_-</c:formatCode>
                <c:ptCount val="5"/>
                <c:pt idx="0">
                  <c:v>156.4</c:v>
                </c:pt>
                <c:pt idx="1">
                  <c:v>156.4</c:v>
                </c:pt>
                <c:pt idx="2">
                  <c:v>156.4</c:v>
                </c:pt>
                <c:pt idx="3">
                  <c:v>156.4</c:v>
                </c:pt>
                <c:pt idx="4">
                  <c:v>156.4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Hep C</c:v>
                </c:pt>
              </c:strCache>
            </c:strRef>
          </c:tx>
          <c:cat>
            <c:strRef>
              <c:f>Sheet1!$B$1:$F$1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Sheet1!$B$8:$F$8</c:f>
              <c:numCache>
                <c:formatCode>_-* #,##0.00_-;\-* #,##0.00_-;_-* "-"??_-;_-@_-</c:formatCode>
                <c:ptCount val="5"/>
                <c:pt idx="0">
                  <c:v>6407</c:v>
                </c:pt>
                <c:pt idx="1">
                  <c:v>11000</c:v>
                </c:pt>
                <c:pt idx="2">
                  <c:v>11000</c:v>
                </c:pt>
                <c:pt idx="3">
                  <c:v>16000</c:v>
                </c:pt>
                <c:pt idx="4">
                  <c:v>16810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Health Promotion</c:v>
                </c:pt>
              </c:strCache>
            </c:strRef>
          </c:tx>
          <c:cat>
            <c:strRef>
              <c:f>Sheet1!$B$1:$F$1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Sheet1!$B$9:$F$9</c:f>
              <c:numCache>
                <c:formatCode>General</c:formatCode>
                <c:ptCount val="5"/>
                <c:pt idx="0">
                  <c:v>240</c:v>
                </c:pt>
                <c:pt idx="1">
                  <c:v>180</c:v>
                </c:pt>
                <c:pt idx="2">
                  <c:v>180</c:v>
                </c:pt>
                <c:pt idx="3">
                  <c:v>180</c:v>
                </c:pt>
                <c:pt idx="4">
                  <c:v>180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292544"/>
        <c:axId val="83294080"/>
      </c:lineChart>
      <c:catAx>
        <c:axId val="83292544"/>
        <c:scaling>
          <c:orientation val="minMax"/>
        </c:scaling>
        <c:delete val="0"/>
        <c:axPos val="b"/>
        <c:majorTickMark val="out"/>
        <c:minorTickMark val="none"/>
        <c:tickLblPos val="nextTo"/>
        <c:crossAx val="83294080"/>
        <c:crosses val="autoZero"/>
        <c:auto val="1"/>
        <c:lblAlgn val="ctr"/>
        <c:lblOffset val="100"/>
        <c:noMultiLvlLbl val="0"/>
      </c:catAx>
      <c:valAx>
        <c:axId val="832940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832925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2.7368280353844657E-2"/>
          <c:y val="0.67432522095297731"/>
          <c:w val="0.95256999125109365"/>
          <c:h val="0.3256747790470227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621293866044522"/>
          <c:y val="4.4861391929187228E-2"/>
          <c:w val="0.81930348984154755"/>
          <c:h val="0.49522521505368028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Municipal Funding (Tbilisi and Adjara)</c:v>
                </c:pt>
              </c:strCache>
            </c:strRef>
          </c:tx>
          <c:cat>
            <c:strRef>
              <c:f>Sheet1!$B$1:$F$1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786</c:v>
                </c:pt>
                <c:pt idx="1">
                  <c:v>800</c:v>
                </c:pt>
                <c:pt idx="2">
                  <c:v>600</c:v>
                </c:pt>
                <c:pt idx="3">
                  <c:v>400</c:v>
                </c:pt>
                <c:pt idx="4">
                  <c:v>320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Ministry of Corrections Funding</c:v>
                </c:pt>
              </c:strCache>
            </c:strRef>
          </c:tx>
          <c:cat>
            <c:strRef>
              <c:f>Sheet1!$B$1:$F$1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Sheet1!$B$3:$F$3</c:f>
              <c:numCache>
                <c:formatCode>_-* #,##0.00_-;\-* #,##0.00_-;_-* "-"??_-;_-@_-</c:formatCode>
                <c:ptCount val="5"/>
                <c:pt idx="0">
                  <c:v>340</c:v>
                </c:pt>
                <c:pt idx="1">
                  <c:v>400</c:v>
                </c:pt>
                <c:pt idx="2">
                  <c:v>450</c:v>
                </c:pt>
                <c:pt idx="3">
                  <c:v>450</c:v>
                </c:pt>
                <c:pt idx="4">
                  <c:v>450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6035712"/>
        <c:axId val="46037248"/>
      </c:lineChart>
      <c:catAx>
        <c:axId val="46035712"/>
        <c:scaling>
          <c:orientation val="minMax"/>
        </c:scaling>
        <c:delete val="0"/>
        <c:axPos val="b"/>
        <c:majorTickMark val="out"/>
        <c:minorTickMark val="none"/>
        <c:tickLblPos val="nextTo"/>
        <c:crossAx val="46037248"/>
        <c:crosses val="autoZero"/>
        <c:auto val="1"/>
        <c:lblAlgn val="ctr"/>
        <c:lblOffset val="100"/>
        <c:noMultiLvlLbl val="0"/>
      </c:catAx>
      <c:valAx>
        <c:axId val="4603724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4603571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2.7368280353844657E-2"/>
          <c:y val="0.67432522095297731"/>
          <c:w val="0.95256999125109365"/>
          <c:h val="0.3256747790470227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A0-6C63-4BDD-BB6D-C0EEDD236F71}" type="datetimeFigureOut">
              <a:rPr lang="en-US" smtClean="0"/>
              <a:t>25-Mar-19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35799-43B8-4A52-9054-5ACFB81E5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07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A0-6C63-4BDD-BB6D-C0EEDD236F71}" type="datetimeFigureOut">
              <a:rPr lang="en-US" smtClean="0"/>
              <a:t>25-Mar-19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35799-43B8-4A52-9054-5ACFB81E5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25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A0-6C63-4BDD-BB6D-C0EEDD236F71}" type="datetimeFigureOut">
              <a:rPr lang="en-US" smtClean="0"/>
              <a:t>25-Mar-19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35799-43B8-4A52-9054-5ACFB81E5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742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A0-6C63-4BDD-BB6D-C0EEDD236F71}" type="datetimeFigureOut">
              <a:rPr lang="en-US" smtClean="0"/>
              <a:t>25-Mar-19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35799-43B8-4A52-9054-5ACFB81E5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055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A0-6C63-4BDD-BB6D-C0EEDD236F71}" type="datetimeFigureOut">
              <a:rPr lang="en-US" smtClean="0"/>
              <a:t>25-Mar-19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35799-43B8-4A52-9054-5ACFB81E5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055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A0-6C63-4BDD-BB6D-C0EEDD236F71}" type="datetimeFigureOut">
              <a:rPr lang="en-US" smtClean="0"/>
              <a:t>25-Mar-19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35799-43B8-4A52-9054-5ACFB81E5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252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A0-6C63-4BDD-BB6D-C0EEDD236F71}" type="datetimeFigureOut">
              <a:rPr lang="en-US" smtClean="0"/>
              <a:t>25-Mar-19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35799-43B8-4A52-9054-5ACFB81E5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469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A0-6C63-4BDD-BB6D-C0EEDD236F71}" type="datetimeFigureOut">
              <a:rPr lang="en-US" smtClean="0"/>
              <a:t>25-Mar-19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35799-43B8-4A52-9054-5ACFB81E5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809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A0-6C63-4BDD-BB6D-C0EEDD236F71}" type="datetimeFigureOut">
              <a:rPr lang="en-US" smtClean="0"/>
              <a:t>25-Mar-19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35799-43B8-4A52-9054-5ACFB81E5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079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A0-6C63-4BDD-BB6D-C0EEDD236F71}" type="datetimeFigureOut">
              <a:rPr lang="en-US" smtClean="0"/>
              <a:t>25-Mar-19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35799-43B8-4A52-9054-5ACFB81E5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4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A0-6C63-4BDD-BB6D-C0EEDD236F71}" type="datetimeFigureOut">
              <a:rPr lang="en-US" smtClean="0"/>
              <a:t>25-Mar-19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35799-43B8-4A52-9054-5ACFB81E5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111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5A7A0-6C63-4BDD-BB6D-C0EEDD236F71}" type="datetimeFigureOut">
              <a:rPr lang="en-US" smtClean="0"/>
              <a:t>25-Mar-19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35799-43B8-4A52-9054-5ACFB81E5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304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dirty="0" smtClean="0"/>
              <a:t>აივ/შიდსზე სახელმწიფო დანახარჯები სახელმწიფო პროგრამების მიხედვით, ათასი ლარი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8684001"/>
              </p:ext>
            </p:extLst>
          </p:nvPr>
        </p:nvGraphicFramePr>
        <p:xfrm>
          <a:off x="5334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8969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dirty="0" smtClean="0"/>
              <a:t>სასჯელაღსრულების დაწესებულებები და მუნიციპალიტეტის ვალდებულებები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8274083"/>
              </p:ext>
            </p:extLst>
          </p:nvPr>
        </p:nvGraphicFramePr>
        <p:xfrm>
          <a:off x="5334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52047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14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აივ/შიდსზე სახელმწიფო დანახარჯები სახელმწიფო პროგრამების მიხედვით, ათასი ლარი</vt:lpstr>
      <vt:lpstr>სასჯელაღსრულების დაწესებულებები და მუნიციპალიტეტის ვალდებულებები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Ketevan Goginashvili</dc:creator>
  <cp:lastModifiedBy>Ketevan Goginashvili</cp:lastModifiedBy>
  <cp:revision>3</cp:revision>
  <dcterms:created xsi:type="dcterms:W3CDTF">2019-03-25T17:01:38Z</dcterms:created>
  <dcterms:modified xsi:type="dcterms:W3CDTF">2019-03-25T17:28:37Z</dcterms:modified>
</cp:coreProperties>
</file>